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0" r:id="rId2"/>
  </p:sldMasterIdLst>
  <p:notesMasterIdLst>
    <p:notesMasterId r:id="rId15"/>
  </p:notesMasterIdLst>
  <p:sldIdLst>
    <p:sldId id="347" r:id="rId3"/>
    <p:sldId id="351" r:id="rId4"/>
    <p:sldId id="352" r:id="rId5"/>
    <p:sldId id="353" r:id="rId6"/>
    <p:sldId id="354" r:id="rId7"/>
    <p:sldId id="345" r:id="rId8"/>
    <p:sldId id="355" r:id="rId9"/>
    <p:sldId id="356" r:id="rId10"/>
    <p:sldId id="357" r:id="rId11"/>
    <p:sldId id="358" r:id="rId12"/>
    <p:sldId id="359" r:id="rId13"/>
    <p:sldId id="349" r:id="rId1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 userDrawn="1">
          <p15:clr>
            <a:srgbClr val="A4A3A4"/>
          </p15:clr>
        </p15:guide>
        <p15:guide id="2" pos="2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FEE"/>
    <a:srgbClr val="C9FFDE"/>
    <a:srgbClr val="D5FFE5"/>
    <a:srgbClr val="4040C8"/>
    <a:srgbClr val="8FCFFF"/>
    <a:srgbClr val="C1EBF5"/>
    <a:srgbClr val="FFC000"/>
    <a:srgbClr val="3D7351"/>
    <a:srgbClr val="D9827B"/>
    <a:srgbClr val="D1E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695" autoAdjust="0"/>
    <p:restoredTop sz="94660"/>
  </p:normalViewPr>
  <p:slideViewPr>
    <p:cSldViewPr snapToGrid="0" showGuides="1">
      <p:cViewPr varScale="1">
        <p:scale>
          <a:sx n="93" d="100"/>
          <a:sy n="93" d="100"/>
        </p:scale>
        <p:origin x="276" y="90"/>
      </p:cViewPr>
      <p:guideLst>
        <p:guide orient="horz" pos="210"/>
        <p:guide pos="21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F8CE93-3421-4A9C-A82A-A596695197CE}" type="datetimeFigureOut">
              <a:rPr lang="zh-CN" altLang="en-US" smtClean="0"/>
              <a:t>2025-09-15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CD60EB-E9B4-4072-ADC6-C3A0134EA174}" type="slidenum">
              <a:rPr lang="zh-CN" altLang="en-US" smtClean="0"/>
              <a:t>‹#›</a:t>
            </a:fld>
            <a:endParaRPr lang="zh-CN" altLang="en-US"/>
          </a:p>
        </p:txBody>
      </p:sp>
    </p:spTree>
    <p:extLst>
      <p:ext uri="{BB962C8B-B14F-4D97-AF65-F5344CB8AC3E}">
        <p14:creationId xmlns:p14="http://schemas.microsoft.com/office/powerpoint/2010/main" val="3421174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pPr/>
              <a:t>12</a:t>
            </a:fld>
            <a:endParaRPr lang="zh-CN" altLang="en-US"/>
          </a:p>
        </p:txBody>
      </p:sp>
    </p:spTree>
    <p:extLst>
      <p:ext uri="{BB962C8B-B14F-4D97-AF65-F5344CB8AC3E}">
        <p14:creationId xmlns:p14="http://schemas.microsoft.com/office/powerpoint/2010/main" val="16468108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19960613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643786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8410984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7821385" y="2949286"/>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1039419" y="173065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3374740" y="299777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6049319" y="420708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5454870" y="1730657"/>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10488379" y="4192888"/>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212300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a16="http://schemas.microsoft.com/office/drawing/2014/main" xmlns=""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eaLnBrk="1" fontAlgn="auto" hangingPunct="1">
              <a:spcAft>
                <a:spcPts val="0"/>
              </a:spcAft>
              <a:buFont typeface="Arial" panose="020B0604020202020204" pitchFamily="34" charset="0"/>
              <a:buNone/>
              <a:defRPr/>
            </a:pPr>
            <a:r>
              <a:rPr lang="zh-CN" altLang="en-US" sz="2000" dirty="0">
                <a:solidFill>
                  <a:schemeClr val="bg1"/>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34465610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316714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174517187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665322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253653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255700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293165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10" Type="http://schemas.openxmlformats.org/officeDocument/2006/relationships/audio" Target="../media/audio1.wav"/><Relationship Id="rId4" Type="http://schemas.openxmlformats.org/officeDocument/2006/relationships/slideLayout" Target="../slideLayouts/slideLayout8.xml"/><Relationship Id="rId9" Type="http://schemas.openxmlformats.org/officeDocument/2006/relationships/slide" Target="../slides/slid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8139024"/>
      </p:ext>
    </p:extLst>
  </p:cSld>
  <p:clrMap bg1="lt1" tx1="dk1" bg2="lt2" tx2="dk2" accent1="accent1" accent2="accent2" accent3="accent3" accent4="accent4" accent5="accent5" accent6="accent6" hlink="hlink" folHlink="folHlink"/>
  <p:sldLayoutIdLst>
    <p:sldLayoutId id="2147483660" r:id="rId1"/>
    <p:sldLayoutId id="2147483699" r:id="rId2"/>
    <p:sldLayoutId id="2147483652" r:id="rId3"/>
    <p:sldLayoutId id="2147483682"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a16="http://schemas.microsoft.com/office/drawing/2014/main" xmlns=""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a16="http://schemas.microsoft.com/office/drawing/2014/main" xmlns=""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rId9" action="ppaction://hlinksldjump" highlightClick="1">
              <a:snd r:embed="rId10"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157583829"/>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棱台 2"/>
          <p:cNvSpPr/>
          <p:nvPr/>
        </p:nvSpPr>
        <p:spPr>
          <a:xfrm>
            <a:off x="457589" y="3939326"/>
            <a:ext cx="11429211" cy="1889772"/>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r>
              <a:rPr lang="zh-CN" altLang="en-US" sz="4656" b="1">
                <a:solidFill>
                  <a:srgbClr val="D60093"/>
                </a:solidFill>
                <a:latin typeface="隶书" panose="02010509060101010101" pitchFamily="49" charset="-122"/>
                <a:ea typeface="隶书" panose="02010509060101010101" pitchFamily="49" charset="-122"/>
              </a:rPr>
              <a:t>单元写作</a:t>
            </a:r>
          </a:p>
        </p:txBody>
      </p:sp>
    </p:spTree>
    <p:extLst>
      <p:ext uri="{BB962C8B-B14F-4D97-AF65-F5344CB8AC3E}">
        <p14:creationId xmlns:p14="http://schemas.microsoft.com/office/powerpoint/2010/main" val="86895822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3"/>
                                        </p:tgtEl>
                                        <p:attrNameLst>
                                          <p:attrName>ppt_x</p:attrName>
                                          <p:attrName>ppt_y</p:attrName>
                                        </p:attrNameLst>
                                      </p:cBhvr>
                                    </p:animMotion>
                                    <p:animRot by="1500000">
                                      <p:cBhvr>
                                        <p:cTn id="13" dur="125" fill="hold">
                                          <p:stCondLst>
                                            <p:cond delay="0"/>
                                          </p:stCondLst>
                                        </p:cTn>
                                        <p:tgtEl>
                                          <p:spTgt spid="3"/>
                                        </p:tgtEl>
                                        <p:attrNameLst>
                                          <p:attrName>r</p:attrName>
                                        </p:attrNameLst>
                                      </p:cBhvr>
                                    </p:animRot>
                                    <p:animRot by="-1500000">
                                      <p:cBhvr>
                                        <p:cTn id="14" dur="125" fill="hold">
                                          <p:stCondLst>
                                            <p:cond delay="125"/>
                                          </p:stCondLst>
                                        </p:cTn>
                                        <p:tgtEl>
                                          <p:spTgt spid="3"/>
                                        </p:tgtEl>
                                        <p:attrNameLst>
                                          <p:attrName>r</p:attrName>
                                        </p:attrNameLst>
                                      </p:cBhvr>
                                    </p:animRot>
                                    <p:animRot by="-1500000">
                                      <p:cBhvr>
                                        <p:cTn id="15" dur="125" fill="hold">
                                          <p:stCondLst>
                                            <p:cond delay="250"/>
                                          </p:stCondLst>
                                        </p:cTn>
                                        <p:tgtEl>
                                          <p:spTgt spid="3"/>
                                        </p:tgtEl>
                                        <p:attrNameLst>
                                          <p:attrName>r</p:attrName>
                                        </p:attrNameLst>
                                      </p:cBhvr>
                                    </p:animRot>
                                    <p:animRot by="1500000">
                                      <p:cBhvr>
                                        <p:cTn id="16" dur="125" fill="hold">
                                          <p:stCondLst>
                                            <p:cond delay="375"/>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463186"/>
            <a:ext cx="11430000" cy="289310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要求</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1.</a:t>
            </a:r>
            <a:r>
              <a:rPr lang="zh-CN" altLang="zh-CN" sz="2800">
                <a:solidFill>
                  <a:srgbClr val="000000"/>
                </a:solidFill>
                <a:latin typeface="Times New Roman" panose="02020603050405020304" pitchFamily="18" charset="0"/>
                <a:cs typeface="Times New Roman" panose="02020603050405020304" pitchFamily="18" charset="0"/>
              </a:rPr>
              <a:t>短文须包含表格中的所有要点</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2.</a:t>
            </a:r>
            <a:r>
              <a:rPr lang="zh-CN" altLang="zh-CN" sz="2800">
                <a:solidFill>
                  <a:srgbClr val="000000"/>
                </a:solidFill>
                <a:latin typeface="Times New Roman" panose="02020603050405020304" pitchFamily="18" charset="0"/>
                <a:cs typeface="Times New Roman" panose="02020603050405020304" pitchFamily="18" charset="0"/>
              </a:rPr>
              <a:t>词数不少于</a:t>
            </a:r>
            <a:r>
              <a:rPr lang="en-US" altLang="zh-CN" sz="2800">
                <a:solidFill>
                  <a:srgbClr val="000000"/>
                </a:solidFill>
                <a:latin typeface="Times New Roman" panose="02020603050405020304" pitchFamily="18" charset="0"/>
                <a:cs typeface="Times New Roman" panose="02020603050405020304" pitchFamily="18" charset="0"/>
              </a:rPr>
              <a:t>80,</a:t>
            </a:r>
            <a:r>
              <a:rPr lang="zh-CN" altLang="zh-CN" sz="2800">
                <a:solidFill>
                  <a:srgbClr val="000000"/>
                </a:solidFill>
                <a:latin typeface="Times New Roman" panose="02020603050405020304" pitchFamily="18" charset="0"/>
                <a:cs typeface="Times New Roman" panose="02020603050405020304" pitchFamily="18" charset="0"/>
              </a:rPr>
              <a:t>条理清晰</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可适当发挥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3.</a:t>
            </a:r>
            <a:r>
              <a:rPr lang="zh-CN" altLang="zh-CN" sz="2800">
                <a:solidFill>
                  <a:srgbClr val="000000"/>
                </a:solidFill>
                <a:latin typeface="Times New Roman" panose="02020603050405020304" pitchFamily="18" charset="0"/>
                <a:cs typeface="Times New Roman" panose="02020603050405020304" pitchFamily="18" charset="0"/>
              </a:rPr>
              <a:t>文中不能出现真实的姓名、校名等信息。</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smtClean="0">
                <a:solidFill>
                  <a:srgbClr val="000000"/>
                </a:solidFill>
                <a:latin typeface="Times New Roman" panose="02020603050405020304" pitchFamily="18" charset="0"/>
                <a:cs typeface="Times New Roman" panose="02020603050405020304" pitchFamily="18" charset="0"/>
              </a:rPr>
              <a:t>        Everyone </a:t>
            </a:r>
            <a:r>
              <a:rPr lang="en-US" altLang="zh-CN" sz="2800">
                <a:solidFill>
                  <a:srgbClr val="000000"/>
                </a:solidFill>
                <a:latin typeface="Times New Roman" panose="02020603050405020304" pitchFamily="18" charset="0"/>
                <a:cs typeface="Times New Roman" panose="02020603050405020304" pitchFamily="18" charset="0"/>
              </a:rPr>
              <a:t>has his or her favorite dish</a:t>
            </a:r>
            <a:r>
              <a:rPr lang="en-US" altLang="zh-CN" sz="2800" smtClean="0">
                <a:solidFill>
                  <a:srgbClr val="000000"/>
                </a:solidFill>
                <a:latin typeface="Times New Roman" panose="02020603050405020304" pitchFamily="18" charset="0"/>
                <a:cs typeface="Times New Roman" panose="02020603050405020304" pitchFamily="18" charset="0"/>
              </a:rPr>
              <a:t>.____________________________</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3356286"/>
            <a:ext cx="11430000" cy="233294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a:t>
            </a:r>
          </a:p>
          <a:p>
            <a:pPr>
              <a:lnSpc>
                <a:spcPct val="130000"/>
              </a:lnSpc>
              <a:spcAft>
                <a:spcPts val="0"/>
              </a:spcAft>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a:t>
            </a:r>
          </a:p>
          <a:p>
            <a:pPr>
              <a:lnSpc>
                <a:spcPct val="130000"/>
              </a:lnSpc>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______________________________________________________________________________________________________________________________</a:t>
            </a:r>
            <a:endParaRPr lang="en-US" altLang="zh-CN" sz="2800" b="1">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0908670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640991"/>
            <a:ext cx="11430000" cy="5073440"/>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800" u="sng">
                <a:solidFill>
                  <a:srgbClr val="FF0000"/>
                </a:solidFill>
                <a:uFill>
                  <a:solidFill>
                    <a:srgbClr val="000000"/>
                  </a:solidFill>
                </a:uFill>
                <a:latin typeface="Times New Roman" panose="02020603050405020304" pitchFamily="18" charset="0"/>
                <a:cs typeface="Times New Roman" panose="02020603050405020304" pitchFamily="18" charset="0"/>
              </a:rPr>
              <a:t>Everyone has his or her favorite dish.</a:t>
            </a:r>
            <a:r>
              <a:rPr lang="en-US" altLang="zh-CN" sz="2800">
                <a:solidFill>
                  <a:srgbClr val="FF0000"/>
                </a:solidFill>
                <a:latin typeface="Times New Roman" panose="02020603050405020304" pitchFamily="18" charset="0"/>
                <a:cs typeface="Times New Roman" panose="02020603050405020304" pitchFamily="18" charset="0"/>
              </a:rPr>
              <a:t>As for me, my favorite dish is stir-fried potatoes.</a:t>
            </a:r>
            <a:r>
              <a:rPr lang="en-US" altLang="zh-CN" sz="2800">
                <a:solidFill>
                  <a:srgbClr val="FF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FF0000"/>
                </a:solidFill>
                <a:latin typeface="Times New Roman" panose="02020603050405020304" pitchFamily="18" charset="0"/>
                <a:cs typeface="Times New Roman" panose="02020603050405020304" pitchFamily="18" charset="0"/>
              </a:rPr>
              <a:t>Let me share my way to cook it.To begin with, prepare two potatoes and peel them.Then, cut them into small pieces.Next, heat the pot for a while and pour some oil into it.After that, add the potatoes and stir-fry them.At the same time, I would like to add some green peppers.In fact, it’s up to you whether to add green peppers or not.And then add some salt to the potatoes.Finally, put the potatoes on a big plate.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FF0000"/>
                </a:solidFill>
                <a:latin typeface="Times New Roman" panose="02020603050405020304" pitchFamily="18" charset="0"/>
                <a:cs typeface="Times New Roman" panose="02020603050405020304" pitchFamily="18" charset="0"/>
              </a:rPr>
              <a:t>Now it’s time to enjoy the delicious stir-fried potatoes.</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5832411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48210" y="1371742"/>
            <a:ext cx="5714606" cy="2957989"/>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399867134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640991"/>
            <a:ext cx="11430000" cy="507344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b="1">
                <a:solidFill>
                  <a:srgbClr val="000000"/>
                </a:solidFill>
                <a:latin typeface="Times New Roman" panose="02020603050405020304" pitchFamily="18" charset="0"/>
                <a:cs typeface="Times New Roman" panose="02020603050405020304" pitchFamily="18" charset="0"/>
              </a:rPr>
              <a:t>写作指导</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本单元写作要求同学们能用所学的词汇和句型来谈论一道菜的简单制作过程</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给出制作说明</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并探索食物和烹饪带给我们的愉悦。在具体的写作中</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学生应做到以下几点</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1.</a:t>
            </a:r>
            <a:r>
              <a:rPr lang="zh-CN" altLang="zh-CN" sz="2800">
                <a:solidFill>
                  <a:srgbClr val="000000"/>
                </a:solidFill>
                <a:latin typeface="Times New Roman" panose="02020603050405020304" pitchFamily="18" charset="0"/>
                <a:cs typeface="Times New Roman" panose="02020603050405020304" pitchFamily="18" charset="0"/>
              </a:rPr>
              <a:t>能正确使用恰当的副词来描述制作食物的先后顺序</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2.</a:t>
            </a:r>
            <a:r>
              <a:rPr lang="zh-CN" altLang="zh-CN" sz="2800">
                <a:solidFill>
                  <a:srgbClr val="000000"/>
                </a:solidFill>
                <a:latin typeface="Times New Roman" panose="02020603050405020304" pitchFamily="18" charset="0"/>
                <a:cs typeface="Times New Roman" panose="02020603050405020304" pitchFamily="18" charset="0"/>
              </a:rPr>
              <a:t>能用感叹句来表达强烈的感情</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3.</a:t>
            </a:r>
            <a:r>
              <a:rPr lang="zh-CN" altLang="zh-CN" sz="2800">
                <a:solidFill>
                  <a:srgbClr val="000000"/>
                </a:solidFill>
                <a:latin typeface="Times New Roman" panose="02020603050405020304" pitchFamily="18" charset="0"/>
                <a:cs typeface="Times New Roman" panose="02020603050405020304" pitchFamily="18" charset="0"/>
              </a:rPr>
              <a:t>能正确使用标点符号</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4.</a:t>
            </a:r>
            <a:r>
              <a:rPr lang="zh-CN" altLang="zh-CN" sz="2800">
                <a:solidFill>
                  <a:srgbClr val="000000"/>
                </a:solidFill>
                <a:latin typeface="Times New Roman" panose="02020603050405020304" pitchFamily="18" charset="0"/>
                <a:cs typeface="Times New Roman" panose="02020603050405020304" pitchFamily="18" charset="0"/>
              </a:rPr>
              <a:t>能正确书写英语句子</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避免出现语法错误</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5.</a:t>
            </a:r>
            <a:r>
              <a:rPr lang="zh-CN" altLang="zh-CN" sz="2800">
                <a:solidFill>
                  <a:srgbClr val="000000"/>
                </a:solidFill>
                <a:latin typeface="Times New Roman" panose="02020603050405020304" pitchFamily="18" charset="0"/>
                <a:cs typeface="Times New Roman" panose="02020603050405020304" pitchFamily="18" charset="0"/>
              </a:rPr>
              <a:t>探讨食物和烹饪如何将人们联结在一起。</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3153913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0"/>
            <a:ext cx="11430000" cy="6734729"/>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b="1">
                <a:solidFill>
                  <a:srgbClr val="000000"/>
                </a:solidFill>
                <a:latin typeface="Times New Roman" panose="02020603050405020304" pitchFamily="18" charset="0"/>
                <a:cs typeface="Times New Roman" panose="02020603050405020304" pitchFamily="18" charset="0"/>
              </a:rPr>
              <a:t>典例呈现</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假如你是李琳</a:t>
            </a:r>
            <a:r>
              <a:rPr lang="en-US" altLang="zh-CN" sz="2800">
                <a:solidFill>
                  <a:srgbClr val="000000"/>
                </a:solidFill>
                <a:latin typeface="Times New Roman" panose="02020603050405020304" pitchFamily="18" charset="0"/>
                <a:cs typeface="Times New Roman" panose="02020603050405020304" pitchFamily="18" charset="0"/>
              </a:rPr>
              <a:t>(Li Lin),</a:t>
            </a:r>
            <a:r>
              <a:rPr lang="zh-CN" altLang="zh-CN" sz="2800">
                <a:solidFill>
                  <a:srgbClr val="000000"/>
                </a:solidFill>
                <a:latin typeface="Times New Roman" panose="02020603050405020304" pitchFamily="18" charset="0"/>
                <a:cs typeface="Times New Roman" panose="02020603050405020304" pitchFamily="18" charset="0"/>
              </a:rPr>
              <a:t>上周末你邀请你的美国朋友</a:t>
            </a:r>
            <a:r>
              <a:rPr lang="en-US" altLang="zh-CN" sz="2800">
                <a:solidFill>
                  <a:srgbClr val="000000"/>
                </a:solidFill>
                <a:latin typeface="Times New Roman" panose="02020603050405020304" pitchFamily="18" charset="0"/>
                <a:cs typeface="Times New Roman" panose="02020603050405020304" pitchFamily="18" charset="0"/>
              </a:rPr>
              <a:t>Jason </a:t>
            </a:r>
            <a:r>
              <a:rPr lang="zh-CN" altLang="zh-CN" sz="2800">
                <a:solidFill>
                  <a:srgbClr val="000000"/>
                </a:solidFill>
                <a:latin typeface="Times New Roman" panose="02020603050405020304" pitchFamily="18" charset="0"/>
                <a:cs typeface="Times New Roman" panose="02020603050405020304" pitchFamily="18" charset="0"/>
              </a:rPr>
              <a:t>到家里吃饭。他觉得你做的西红柿炒鸡蛋</a:t>
            </a:r>
            <a:r>
              <a:rPr lang="en-US" altLang="zh-CN" sz="2800">
                <a:solidFill>
                  <a:srgbClr val="000000"/>
                </a:solidFill>
                <a:latin typeface="Times New Roman" panose="02020603050405020304" pitchFamily="18" charset="0"/>
                <a:cs typeface="Times New Roman" panose="02020603050405020304" pitchFamily="18" charset="0"/>
              </a:rPr>
              <a:t> (scrambled eggs with tomatoes) </a:t>
            </a:r>
            <a:r>
              <a:rPr lang="zh-CN" altLang="zh-CN" sz="2800">
                <a:solidFill>
                  <a:srgbClr val="000000"/>
                </a:solidFill>
                <a:latin typeface="Times New Roman" panose="02020603050405020304" pitchFamily="18" charset="0"/>
                <a:cs typeface="Times New Roman" panose="02020603050405020304" pitchFamily="18" charset="0"/>
              </a:rPr>
              <a:t>很好吃</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于是给你发来电子邮件询问制作方法。请你根据提示</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给他回复一封邮件</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向他介绍西红柿炒鸡蛋的制作过程。</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提示</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1.</a:t>
            </a:r>
            <a:r>
              <a:rPr lang="zh-CN" altLang="zh-CN" sz="2800">
                <a:solidFill>
                  <a:srgbClr val="000000"/>
                </a:solidFill>
                <a:latin typeface="Times New Roman" panose="02020603050405020304" pitchFamily="18" charset="0"/>
                <a:cs typeface="Times New Roman" panose="02020603050405020304" pitchFamily="18" charset="0"/>
              </a:rPr>
              <a:t>原料</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一个西红柿、两个鸡蛋、盐、油</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2.</a:t>
            </a:r>
            <a:r>
              <a:rPr lang="zh-CN" altLang="zh-CN" sz="2800">
                <a:solidFill>
                  <a:srgbClr val="000000"/>
                </a:solidFill>
                <a:latin typeface="Times New Roman" panose="02020603050405020304" pitchFamily="18" charset="0"/>
                <a:cs typeface="Times New Roman" panose="02020603050405020304" pitchFamily="18" charset="0"/>
              </a:rPr>
              <a:t>步骤</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NEU-BZ-S92"/>
                <a:ea typeface="NEU-BZ-S92"/>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西红柿切成小块</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NEU-BZ-S92"/>
                <a:ea typeface="NEU-BZ-S92"/>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鸡蛋打散、加盐</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NEU-BZ-S92"/>
                <a:ea typeface="NEU-BZ-S92"/>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平底锅热油</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炒鸡蛋</a:t>
            </a:r>
            <a:r>
              <a:rPr lang="en-US" altLang="zh-CN" sz="2800">
                <a:solidFill>
                  <a:srgbClr val="000000"/>
                </a:solidFill>
                <a:latin typeface="Times New Roman" panose="02020603050405020304" pitchFamily="18" charset="0"/>
                <a:cs typeface="Times New Roman" panose="02020603050405020304" pitchFamily="18" charset="0"/>
              </a:rPr>
              <a:t> (scramble eggs);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NEU-BZ-S92"/>
                <a:ea typeface="NEU-BZ-S92"/>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加入西红柿翻炒两分钟后加盐即可。</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1612004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753699"/>
            <a:ext cx="11430000" cy="227267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注意</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1.</a:t>
            </a:r>
            <a:r>
              <a:rPr lang="zh-CN" altLang="zh-CN" sz="2800">
                <a:solidFill>
                  <a:srgbClr val="000000"/>
                </a:solidFill>
                <a:latin typeface="Times New Roman" panose="02020603050405020304" pitchFamily="18" charset="0"/>
                <a:cs typeface="Times New Roman" panose="02020603050405020304" pitchFamily="18" charset="0"/>
              </a:rPr>
              <a:t>语句通顺</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条理清晰</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2.</a:t>
            </a:r>
            <a:r>
              <a:rPr lang="zh-CN" altLang="zh-CN" sz="2800">
                <a:solidFill>
                  <a:srgbClr val="000000"/>
                </a:solidFill>
                <a:latin typeface="Times New Roman" panose="02020603050405020304" pitchFamily="18" charset="0"/>
                <a:cs typeface="Times New Roman" panose="02020603050405020304" pitchFamily="18" charset="0"/>
              </a:rPr>
              <a:t>邮件须包括所有提示内容</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可适当发挥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3.80</a:t>
            </a:r>
            <a:r>
              <a:rPr lang="zh-CN" altLang="zh-CN" sz="2800">
                <a:solidFill>
                  <a:srgbClr val="000000"/>
                </a:solidFill>
                <a:latin typeface="Times New Roman" panose="02020603050405020304" pitchFamily="18" charset="0"/>
                <a:cs typeface="Times New Roman" panose="02020603050405020304" pitchFamily="18" charset="0"/>
              </a:rPr>
              <a:t>词左右</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开头和结尾已给出</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不计入总词数。</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2768112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474354"/>
            <a:ext cx="11430000" cy="513371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Dear Jason,</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smtClean="0">
                <a:solidFill>
                  <a:srgbClr val="000000"/>
                </a:solidFill>
                <a:latin typeface="Times New Roman" panose="02020603050405020304" pitchFamily="18" charset="0"/>
                <a:cs typeface="Times New Roman" panose="02020603050405020304" pitchFamily="18" charset="0"/>
              </a:rPr>
              <a:t>        I’m </a:t>
            </a:r>
            <a:r>
              <a:rPr lang="en-US" altLang="zh-CN" sz="2800">
                <a:solidFill>
                  <a:srgbClr val="000000"/>
                </a:solidFill>
                <a:latin typeface="Times New Roman" panose="02020603050405020304" pitchFamily="18" charset="0"/>
                <a:cs typeface="Times New Roman" panose="02020603050405020304" pitchFamily="18" charset="0"/>
              </a:rPr>
              <a:t>happy you like the scrambled eggs with tomatoes I made.Now let me tell you how to make it</a:t>
            </a:r>
            <a:r>
              <a:rPr lang="en-US" altLang="zh-CN" sz="2800" smtClean="0">
                <a:solidFill>
                  <a:srgbClr val="000000"/>
                </a:solidFill>
                <a:latin typeface="Times New Roman" panose="02020603050405020304" pitchFamily="18" charset="0"/>
                <a:cs typeface="Times New Roman" panose="02020603050405020304" pitchFamily="18" charset="0"/>
              </a:rPr>
              <a:t>.____________________________________________</a:t>
            </a: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a:t>
            </a: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a:t>
            </a:r>
          </a:p>
          <a:p>
            <a:pPr>
              <a:lnSpc>
                <a:spcPct val="130000"/>
              </a:lnSpc>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______________________________________________________________________________________________________________________________</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gn="r">
              <a:lnSpc>
                <a:spcPct val="130000"/>
              </a:lnSpc>
              <a:spcAft>
                <a:spcPts val="0"/>
              </a:spcAft>
              <a:tabLst>
                <a:tab pos="1188085" algn="l"/>
                <a:tab pos="2163445" algn="l"/>
                <a:tab pos="3142615" algn="l"/>
                <a:tab pos="4190365" algn="l"/>
              </a:tabLst>
            </a:pPr>
            <a:r>
              <a:rPr lang="en-US" altLang="zh-CN" sz="2800" smtClean="0">
                <a:solidFill>
                  <a:srgbClr val="000000"/>
                </a:solidFill>
                <a:latin typeface="Times New Roman" panose="02020603050405020304" pitchFamily="18" charset="0"/>
                <a:cs typeface="Times New Roman" panose="02020603050405020304" pitchFamily="18" charset="0"/>
              </a:rPr>
              <a:t>Yours</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gn="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Li Lin</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4173759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561897"/>
            <a:ext cx="11430000" cy="227267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思路点拨</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体裁</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应用文。</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人称</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第一人称。</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时态</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一般现在时。</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2834570"/>
            <a:ext cx="1720343"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审题谋</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篇</a:t>
            </a:r>
            <a:r>
              <a:rPr lang="en-US"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pic>
        <p:nvPicPr>
          <p:cNvPr id="14" name="TE8KRG28.eps" descr="id:2147486859;FounderCES"/>
          <p:cNvPicPr/>
          <p:nvPr/>
        </p:nvPicPr>
        <p:blipFill>
          <a:blip r:embed="rId2">
            <a:clrChange>
              <a:clrFrom>
                <a:srgbClr val="FFFFFF"/>
              </a:clrFrom>
              <a:clrTo>
                <a:srgbClr val="FFFFFF">
                  <a:alpha val="0"/>
                </a:srgbClr>
              </a:clrTo>
            </a:clrChange>
          </a:blip>
          <a:stretch>
            <a:fillRect/>
          </a:stretch>
        </p:blipFill>
        <p:spPr>
          <a:xfrm>
            <a:off x="3327574" y="3314925"/>
            <a:ext cx="6268489" cy="1960302"/>
          </a:xfrm>
          <a:prstGeom prst="rect">
            <a:avLst/>
          </a:prstGeom>
        </p:spPr>
      </p:pic>
    </p:spTree>
    <p:extLst>
      <p:ext uri="{BB962C8B-B14F-4D97-AF65-F5344CB8AC3E}">
        <p14:creationId xmlns:p14="http://schemas.microsoft.com/office/powerpoint/2010/main" val="42908581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579346"/>
            <a:ext cx="11430000" cy="507344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句式展现</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1.First,...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Second,...</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Then,...</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Fourth,...</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Finally,...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2.To begin with,you’ll need the following ingredients:one tomato,two eggs, some salt and oil.(</a:t>
            </a:r>
            <a:r>
              <a:rPr lang="zh-CN" altLang="zh-CN" sz="2800">
                <a:solidFill>
                  <a:srgbClr val="000000"/>
                </a:solidFill>
                <a:latin typeface="Times New Roman" panose="02020603050405020304" pitchFamily="18" charset="0"/>
                <a:cs typeface="Times New Roman" panose="02020603050405020304" pitchFamily="18" charset="0"/>
              </a:rPr>
              <a:t>一般将来时的用法</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3.Fourth,add the tomato to the pan and stir-fry for about two minutes.(</a:t>
            </a:r>
            <a:r>
              <a:rPr lang="zh-CN" altLang="zh-CN" sz="2800">
                <a:solidFill>
                  <a:srgbClr val="000000"/>
                </a:solidFill>
                <a:latin typeface="Times New Roman" panose="02020603050405020304" pitchFamily="18" charset="0"/>
                <a:cs typeface="Times New Roman" panose="02020603050405020304" pitchFamily="18" charset="0"/>
              </a:rPr>
              <a:t>祈使句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2391359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38673"/>
            <a:ext cx="11430000" cy="6435223"/>
          </a:xfrm>
          <a:prstGeom prst="rect">
            <a:avLst/>
          </a:prstGeom>
        </p:spPr>
        <p:txBody>
          <a:bodyPr>
            <a:spAutoFit/>
          </a:bodyPr>
          <a:lstStyle/>
          <a:p>
            <a:pPr>
              <a:lnSpc>
                <a:spcPct val="114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妙笔成篇</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14000"/>
              </a:lnSpc>
              <a:spcAft>
                <a:spcPts val="0"/>
              </a:spcAft>
              <a:tabLst>
                <a:tab pos="1188085" algn="l"/>
                <a:tab pos="2163445" algn="l"/>
                <a:tab pos="3142615" algn="l"/>
                <a:tab pos="4190365" algn="l"/>
              </a:tabLst>
            </a:pP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Dear Jason,</a:t>
            </a:r>
            <a:r>
              <a:rPr lang="en-US" altLang="zh-CN" sz="2800" u="sng">
                <a:solidFill>
                  <a:srgbClr val="000000"/>
                </a:solidFill>
                <a:uFill>
                  <a:solidFill>
                    <a:srgbClr val="000000"/>
                  </a:solidFill>
                </a:u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14000"/>
              </a:lnSpc>
              <a:spcAft>
                <a:spcPts val="0"/>
              </a:spcAft>
              <a:tabLst>
                <a:tab pos="1188085" algn="l"/>
                <a:tab pos="2163445" algn="l"/>
                <a:tab pos="3142615" algn="l"/>
                <a:tab pos="4190365" algn="l"/>
              </a:tabLst>
            </a:pP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I’m happy you like the scrambled eggs with tomatoes I made.Now let me tell you how to make it.</a:t>
            </a:r>
            <a:r>
              <a:rPr lang="en-US" altLang="zh-CN" sz="2800" u="sng">
                <a:solidFill>
                  <a:srgbClr val="000000"/>
                </a:solidFill>
                <a:uFill>
                  <a:solidFill>
                    <a:srgbClr val="000000"/>
                  </a:solidFill>
                </a:u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14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To begin with,you’ll need the following ingredients:one tomato,two eggs,some salt and oil.There are several steps for making this dish.First,cut the tomato into small pieces.Second,break the eggs into a bowl,add some salt,and beat them well.Then,heat some oil in a pan and scramble the eggs.Fourth,add the tomato to the pan and stir-fry for about two minutes.Finally,sprinkle a little salt over the dish,and it’s ready to serve.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14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Give it a try and I’m sure you’ll be able to recreate the delicious taste.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gn="r">
              <a:lnSpc>
                <a:spcPct val="114000"/>
              </a:lnSpc>
              <a:spcAft>
                <a:spcPts val="0"/>
              </a:spcAft>
              <a:tabLst>
                <a:tab pos="1188085" algn="l"/>
                <a:tab pos="2163445" algn="l"/>
                <a:tab pos="3142615" algn="l"/>
                <a:tab pos="4190365" algn="l"/>
              </a:tabLst>
            </a:pP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Yours,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gn="r">
              <a:lnSpc>
                <a:spcPct val="114000"/>
              </a:lnSpc>
              <a:spcAft>
                <a:spcPts val="0"/>
              </a:spcAft>
              <a:tabLst>
                <a:tab pos="1188085" algn="l"/>
                <a:tab pos="2163445" algn="l"/>
                <a:tab pos="3142615" algn="l"/>
                <a:tab pos="4190365" algn="l"/>
              </a:tabLst>
            </a:pP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Li </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Lin</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6743012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17849"/>
            <a:ext cx="11430000" cy="2253502"/>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学以致用</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假如你是李华</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你校英文专栏正在寻找校园美食家</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请你根据表格内容及要求用英语写一篇短文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介绍你最喜欢的一道菜及制作方法</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向该英文专栏投稿。</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graphicFrame>
        <p:nvGraphicFramePr>
          <p:cNvPr id="3" name="表格 2"/>
          <p:cNvGraphicFramePr>
            <a:graphicFrameLocks noGrp="1" noChangeAspect="1"/>
          </p:cNvGraphicFramePr>
          <p:nvPr>
            <p:extLst>
              <p:ext uri="{D42A27DB-BD31-4B8C-83A1-F6EECF244321}">
                <p14:modId xmlns:p14="http://schemas.microsoft.com/office/powerpoint/2010/main" val="778967871"/>
              </p:ext>
            </p:extLst>
          </p:nvPr>
        </p:nvGraphicFramePr>
        <p:xfrm>
          <a:off x="381000" y="2570480"/>
          <a:ext cx="11430000" cy="2133600"/>
        </p:xfrm>
        <a:graphic>
          <a:graphicData uri="http://schemas.openxmlformats.org/drawingml/2006/table">
            <a:tbl>
              <a:tblPr firstRow="1" firstCol="1" bandRow="1"/>
              <a:tblGrid>
                <a:gridCol w="825500"/>
                <a:gridCol w="10604500"/>
              </a:tblGrid>
              <a:tr h="0">
                <a:tc>
                  <a:txBody>
                    <a:bodyPr/>
                    <a:lstStyle/>
                    <a:p>
                      <a:pPr>
                        <a:spcAft>
                          <a:spcPts val="0"/>
                        </a:spcAft>
                        <a:tabLst>
                          <a:tab pos="1188085" algn="l"/>
                          <a:tab pos="2163445" algn="l"/>
                          <a:tab pos="3142615" algn="l"/>
                          <a:tab pos="4190365" algn="l"/>
                        </a:tabLst>
                      </a:pPr>
                      <a:r>
                        <a:rPr lang="zh-CN" sz="2800">
                          <a:solidFill>
                            <a:srgbClr val="000000"/>
                          </a:solidFill>
                          <a:effectLst/>
                          <a:latin typeface="Arial" panose="020B0604020202020204" pitchFamily="34" charset="0"/>
                          <a:ea typeface="黑体" panose="02010609060101010101" pitchFamily="49" charset="-122"/>
                          <a:cs typeface="Times New Roman" panose="02020603050405020304" pitchFamily="18" charset="0"/>
                        </a:rPr>
                        <a:t>名称</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炒土豆</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(stir-fried potatoes)</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rowSpan="3">
                  <a:txBody>
                    <a:bodyPr/>
                    <a:lstStyle/>
                    <a:p>
                      <a:pPr>
                        <a:spcAft>
                          <a:spcPts val="0"/>
                        </a:spcAft>
                        <a:tabLst>
                          <a:tab pos="1188085" algn="l"/>
                          <a:tab pos="2163445" algn="l"/>
                          <a:tab pos="3142615" algn="l"/>
                          <a:tab pos="4190365" algn="l"/>
                        </a:tabLst>
                      </a:pPr>
                      <a:r>
                        <a:rPr lang="zh-CN" sz="2800">
                          <a:solidFill>
                            <a:srgbClr val="000000"/>
                          </a:solidFill>
                          <a:effectLst/>
                          <a:latin typeface="Arial" panose="020B0604020202020204" pitchFamily="34" charset="0"/>
                          <a:ea typeface="黑体" panose="02010609060101010101" pitchFamily="49" charset="-122"/>
                          <a:cs typeface="Times New Roman" panose="02020603050405020304" pitchFamily="18" charset="0"/>
                        </a:rPr>
                        <a:t>做法</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土豆削</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(peel)</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干净备用</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土豆切块</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vMerge="1">
                  <a:txBody>
                    <a:bodyPr/>
                    <a:lstStyle/>
                    <a:p>
                      <a:endParaRPr lang="zh-CN" altLang="en-US"/>
                    </a:p>
                  </a:txBody>
                  <a:tcPr/>
                </a:tc>
                <a:tc>
                  <a:txBody>
                    <a:bodyPr/>
                    <a:lstStyle/>
                    <a:p>
                      <a:pPr>
                        <a:spcAft>
                          <a:spcPts val="0"/>
                        </a:spcAft>
                        <a:tabLst>
                          <a:tab pos="1188085" algn="l"/>
                          <a:tab pos="2163445" algn="l"/>
                          <a:tab pos="3142615" algn="l"/>
                          <a:tab pos="4190365" algn="l"/>
                        </a:tabLst>
                      </a:pP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锅烧热</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加油</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vMerge="1">
                  <a:txBody>
                    <a:bodyPr/>
                    <a:lstStyle/>
                    <a:p>
                      <a:endParaRPr lang="zh-CN" altLang="en-US"/>
                    </a:p>
                  </a:txBody>
                  <a:tcPr/>
                </a:tc>
                <a:tc>
                  <a:txBody>
                    <a:bodyPr/>
                    <a:lstStyle/>
                    <a:p>
                      <a:pPr>
                        <a:spcAft>
                          <a:spcPts val="0"/>
                        </a:spcAft>
                        <a:tabLst>
                          <a:tab pos="1188085" algn="l"/>
                          <a:tab pos="2163445" algn="l"/>
                          <a:tab pos="3142615" algn="l"/>
                          <a:tab pos="4190365" algn="l"/>
                        </a:tabLst>
                      </a:pP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放入土豆块翻炒</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(stir-fry),</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加盐</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也可根据自己的喜好加入青椒</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(green peppers)</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51655032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2.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新模板</Template>
  <TotalTime>495</TotalTime>
  <Words>772</Words>
  <Application>Microsoft Office PowerPoint</Application>
  <PresentationFormat>宽屏</PresentationFormat>
  <Paragraphs>70</Paragraphs>
  <Slides>12</Slides>
  <Notes>1</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12</vt:i4>
      </vt:variant>
    </vt:vector>
  </HeadingPairs>
  <TitlesOfParts>
    <vt:vector size="23" baseType="lpstr">
      <vt:lpstr>NEU-BZ-S92</vt:lpstr>
      <vt:lpstr>方正书宋_GBK</vt:lpstr>
      <vt:lpstr>黑体</vt:lpstr>
      <vt:lpstr>隶书</vt:lpstr>
      <vt:lpstr>宋体</vt:lpstr>
      <vt:lpstr>微软雅黑</vt:lpstr>
      <vt:lpstr>Arial</vt:lpstr>
      <vt:lpstr>Calibri</vt:lpstr>
      <vt:lpstr>Times New Roman</vt:lpstr>
      <vt:lpstr>Office 主题</vt:lpstr>
      <vt:lpstr>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Windows User</cp:lastModifiedBy>
  <cp:revision>70</cp:revision>
  <dcterms:created xsi:type="dcterms:W3CDTF">2021-07-19T03:09:34Z</dcterms:created>
  <dcterms:modified xsi:type="dcterms:W3CDTF">2025-09-15T02:37:54Z</dcterms:modified>
</cp:coreProperties>
</file>